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  <p:sldMasterId id="2147483820" r:id="rId2"/>
  </p:sldMasterIdLst>
  <p:notesMasterIdLst>
    <p:notesMasterId r:id="rId39"/>
  </p:notesMasterIdLst>
  <p:sldIdLst>
    <p:sldId id="276" r:id="rId3"/>
    <p:sldId id="420" r:id="rId4"/>
    <p:sldId id="421" r:id="rId5"/>
    <p:sldId id="422" r:id="rId6"/>
    <p:sldId id="362" r:id="rId7"/>
    <p:sldId id="452" r:id="rId8"/>
    <p:sldId id="487" r:id="rId9"/>
    <p:sldId id="490" r:id="rId10"/>
    <p:sldId id="491" r:id="rId11"/>
    <p:sldId id="492" r:id="rId12"/>
    <p:sldId id="480" r:id="rId13"/>
    <p:sldId id="485" r:id="rId14"/>
    <p:sldId id="453" r:id="rId15"/>
    <p:sldId id="493" r:id="rId16"/>
    <p:sldId id="476" r:id="rId17"/>
    <p:sldId id="478" r:id="rId18"/>
    <p:sldId id="438" r:id="rId19"/>
    <p:sldId id="366" r:id="rId20"/>
    <p:sldId id="495" r:id="rId21"/>
    <p:sldId id="364" r:id="rId22"/>
    <p:sldId id="447" r:id="rId23"/>
    <p:sldId id="432" r:id="rId24"/>
    <p:sldId id="455" r:id="rId25"/>
    <p:sldId id="367" r:id="rId26"/>
    <p:sldId id="443" r:id="rId27"/>
    <p:sldId id="444" r:id="rId28"/>
    <p:sldId id="445" r:id="rId29"/>
    <p:sldId id="446" r:id="rId30"/>
    <p:sldId id="423" r:id="rId31"/>
    <p:sldId id="440" r:id="rId32"/>
    <p:sldId id="448" r:id="rId33"/>
    <p:sldId id="441" r:id="rId34"/>
    <p:sldId id="442" r:id="rId35"/>
    <p:sldId id="449" r:id="rId36"/>
    <p:sldId id="424" r:id="rId37"/>
    <p:sldId id="49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FF"/>
    <a:srgbClr val="66FF33"/>
    <a:srgbClr val="0033CC"/>
    <a:srgbClr val="006600"/>
    <a:srgbClr val="FFCC00"/>
    <a:srgbClr val="FF66FF"/>
    <a:srgbClr val="00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EE1524D-6D66-489B-A6BD-DE2AB9675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9E671-5248-4BFC-A998-20864D2A92FB}" type="slidenum">
              <a:rPr lang="en-US"/>
              <a:pPr/>
              <a:t>15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C6A59A-E085-4BFD-B081-036E0F8A6E99}" type="slidenum">
              <a:rPr lang="en-US"/>
              <a:pPr/>
              <a:t>16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38D40A-F509-49BD-8617-D427DB591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C05D-AF52-41DD-A3C1-CBF4541A0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F7E27-898C-4958-8811-680834C4B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4E9F2-9843-47E8-B82D-2E7CB7790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10446-E0AA-4917-A5D3-A57424D62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A54EE1-DE33-4CEA-95DC-F10F87EB5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2452-8122-4219-87DA-E809AAF9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511D-604F-4454-A590-99AFAC5B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A63C-F8F0-458C-9258-73C653214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538C33-4C2B-4E62-9E38-DB6422DC8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442A8-13C0-4438-B8A8-469A30D5B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A2F2-B7A4-4407-B91E-C8D405FD3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03DDD-5B8E-43CC-A242-78A2CD2D3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1477-1B65-48BD-AB65-CF493B401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583A-283C-4149-9666-7655C0D8B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F622EC-F990-43BC-A5E9-331B7ECD8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C1BA-309A-439E-900D-3F7FF5FAF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B9834-3523-47A6-B54C-AD39C51FC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699E-D367-406E-81CB-A5F935BFF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189E99-E851-41A2-AC89-B931CA436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C845-6C36-4030-86E7-EB3B6EAFD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6AE9C6-EFFF-4989-870A-0943FB93D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5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4B53B6-4E49-43A8-9E69-24FC6A1F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49" r:id="rId2"/>
    <p:sldLayoutId id="2147484064" r:id="rId3"/>
    <p:sldLayoutId id="2147484050" r:id="rId4"/>
    <p:sldLayoutId id="2147484051" r:id="rId5"/>
    <p:sldLayoutId id="2147484052" r:id="rId6"/>
    <p:sldLayoutId id="2147484065" r:id="rId7"/>
    <p:sldLayoutId id="2147484053" r:id="rId8"/>
    <p:sldLayoutId id="2147484066" r:id="rId9"/>
    <p:sldLayoutId id="2147484054" r:id="rId10"/>
    <p:sldLayoutId id="2147484055" r:id="rId11"/>
    <p:sldLayoutId id="214748407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PPs UNY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Sumarsih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4B8C712-C2F1-4BCC-A81F-A6F9A36B4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56" r:id="rId2"/>
    <p:sldLayoutId id="2147484068" r:id="rId3"/>
    <p:sldLayoutId id="2147484057" r:id="rId4"/>
    <p:sldLayoutId id="2147484058" r:id="rId5"/>
    <p:sldLayoutId id="2147484059" r:id="rId6"/>
    <p:sldLayoutId id="2147484069" r:id="rId7"/>
    <p:sldLayoutId id="2147484060" r:id="rId8"/>
    <p:sldLayoutId id="2147484070" r:id="rId9"/>
    <p:sldLayoutId id="2147484061" r:id="rId10"/>
    <p:sldLayoutId id="214748406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Tesis%20AKBI\Harga%20Pokok%20Pesanan\Beethoven%20-%20Moonlight%20Sonata%20(Complete)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eethoven - Moonlight Sonata (Complet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05800" y="6019800"/>
            <a:ext cx="304800" cy="304800"/>
          </a:xfrm>
          <a:prstGeom prst="rect">
            <a:avLst/>
          </a:prstGeom>
        </p:spPr>
      </p:pic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2362200" y="2590800"/>
            <a:ext cx="41889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d-ID" sz="2400" dirty="0" smtClean="0">
                <a:latin typeface="Century Gothic" pitchFamily="34" charset="0"/>
              </a:rPr>
              <a:t>Siti Aminah Anwar, SE., MM</a:t>
            </a:r>
            <a:endParaRPr lang="id-ID" sz="2400" dirty="0">
              <a:latin typeface="Century Gothic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7200" y="5867400"/>
            <a:ext cx="609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438400" y="3429000"/>
            <a:ext cx="40975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d-ID" sz="2000" dirty="0" smtClean="0">
                <a:latin typeface="Tahoma" pitchFamily="34" charset="0"/>
              </a:rPr>
              <a:t>FAKULTAS EKONOMI</a:t>
            </a:r>
          </a:p>
          <a:p>
            <a:pPr algn="ctr" eaLnBrk="0" hangingPunct="0"/>
            <a:r>
              <a:rPr lang="id-ID" sz="2000" dirty="0" smtClean="0">
                <a:latin typeface="Tahoma" pitchFamily="34" charset="0"/>
              </a:rPr>
              <a:t>UNIVERSITAS ISLAM MALANG</a:t>
            </a:r>
            <a:endParaRPr lang="id-ID" sz="2000" dirty="0">
              <a:latin typeface="Tahoma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317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AKUNTANS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i koperasi-ukm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</p:spTree>
  </p:cSld>
  <p:clrMapOvr>
    <a:masterClrMapping/>
  </p:clrMapOvr>
  <p:transition spd="slow" advClick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34821" grpId="0"/>
      <p:bldP spid="9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 b="1" dirty="0" smtClean="0"/>
              <a:t/>
            </a:r>
            <a:br>
              <a:rPr lang="id-ID" sz="2000" b="1" dirty="0" smtClean="0"/>
            </a:br>
            <a:r>
              <a:rPr lang="id-ID" sz="2000" dirty="0" smtClean="0"/>
              <a:t/>
            </a:r>
            <a:br>
              <a:rPr lang="id-ID" sz="2000" dirty="0" smtClean="0"/>
            </a:br>
            <a:r>
              <a:rPr lang="id-ID" sz="2700" b="1" u="sng" dirty="0" smtClean="0">
                <a:solidFill>
                  <a:schemeClr val="tx1"/>
                </a:solidFill>
                <a:effectLst/>
              </a:rPr>
              <a:t>Koperasi Rochdale (Inggris)</a:t>
            </a:r>
            <a:endParaRPr lang="en-GB" sz="2700" b="1" u="sng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638801"/>
          </a:xfrm>
        </p:spPr>
        <p:txBody>
          <a:bodyPr rtlCol="0">
            <a:normAutofit fontScale="77500" lnSpcReduction="20000"/>
          </a:bodyPr>
          <a:lstStyle/>
          <a:p>
            <a:pPr marL="609600" indent="-609600" algn="just" eaLnBrk="1" fontAlgn="auto" hangingPunct="1"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id-ID" sz="2400" dirty="0" smtClean="0"/>
              <a:t>Didirikan pada th. 1844 di Rochdale oleh 28 buruh dan dipimpin oleh Charles Howarth.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id-ID" sz="2400" dirty="0" smtClean="0"/>
              <a:t>Koperasi didirikan dengan modal dari masing-masing anggota sebesar  1  £.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id-ID" sz="2400" dirty="0" smtClean="0"/>
              <a:t>Koperasi didirikan dengan  cara :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rgbClr val="000000"/>
              </a:buClr>
              <a:buNone/>
              <a:defRPr/>
            </a:pPr>
            <a:endParaRPr lang="id-ID" sz="2400" dirty="0" smtClean="0"/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1.Mendirikan toko yang menjual makanan, minuman, 	pakaian. 	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2.Membangun atau membeli rumah-rumah, di mana 	mereka bisa 	saling bantu dalam rangka memperbaiki 	kehidupannya.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3.Mendirikan pabrik untuk bisa menampung pekerja yang 	di PHK.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4.Menyewa atau membeli tanah di mana buruh yang 	diberhentikan dari pekerjaannya dapat bercocok tanam.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5.Membangun suatu masyarakat yang dapat  memenuhi 	kebutuhannya sendiri atau membantu masyarakat lain 	untuk 	memenuhi sendiri kebutuhan mereka.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 smtClean="0"/>
              <a:t>        6.Demi ketenteraman, perlu dibangun hotel-hotel yang 	sederhana dalam suatu lingkungan buruh. </a:t>
            </a:r>
          </a:p>
          <a:p>
            <a:pPr marL="609600" indent="-60960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id-ID" sz="2400" dirty="0" smtClean="0"/>
              <a:t> 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id-ID" sz="2400" b="1" u="sng" dirty="0" smtClean="0"/>
              <a:t>Sejarah Koperasi Perancis</a:t>
            </a:r>
          </a:p>
          <a:p>
            <a:pPr eaLnBrk="1" hangingPunct="1">
              <a:lnSpc>
                <a:spcPct val="80000"/>
              </a:lnSpc>
              <a:buNone/>
            </a:pPr>
            <a:endParaRPr lang="id-ID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2400" dirty="0" smtClean="0"/>
              <a:t>Revolusi sosial di Perancis pada tahun 1789 terutama disebabkan oleh keinginan untuk mengadakan </a:t>
            </a:r>
            <a:r>
              <a:rPr lang="id-ID" sz="2400" b="1" dirty="0" smtClean="0"/>
              <a:t>perubahan-perubahan di dalam susunan dan penghidupan masyarakat di Perancis</a:t>
            </a:r>
            <a:r>
              <a:rPr lang="id-ID" sz="2400" dirty="0" smtClean="0"/>
              <a:t>. Mereka telah memberi sumbangan pemikiran untuk perubahan-perubahan kehidupan masyarakat serta memberikan inspirasi bagi lahirnya perkumpulan-perkumpulan untuk menolong dan memperbaiki taraf kehidupan masyarakat yang kemudian kita kenal dengan nama koperasi.</a:t>
            </a:r>
          </a:p>
          <a:p>
            <a:pPr algn="just" eaLnBrk="1" hangingPunct="1">
              <a:lnSpc>
                <a:spcPct val="80000"/>
              </a:lnSpc>
              <a:buNone/>
            </a:pPr>
            <a:endParaRPr lang="id-ID" sz="24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2400" dirty="0" smtClean="0"/>
              <a:t>Tokoh-tokoh pemikiran itu antara lain : Saint Simon, Charles Fourier, Louis Blanc, Fauquet dan Charles Gide.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342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u="sng" dirty="0" smtClean="0">
                <a:solidFill>
                  <a:schemeClr val="tx1"/>
                </a:solidFill>
                <a:effectLst/>
              </a:rPr>
              <a:t>Sejarah Koperasi di Jerman</a:t>
            </a:r>
            <a:endParaRPr lang="en-GB" sz="3200" u="sng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000000"/>
              </a:buClr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Wilhelm Friederick Raffeisen (1818-1888) seorang walikota di Wyerburch  berusaha meringankan penderitaan petani yang menjadi miskin karena </a:t>
            </a:r>
            <a:r>
              <a:rPr lang="id-ID" sz="2800" b="1" dirty="0" smtClean="0">
                <a:latin typeface="Calibri" pitchFamily="34" charset="0"/>
                <a:cs typeface="Calibri" pitchFamily="34" charset="0"/>
              </a:rPr>
              <a:t>terlilit bunga hutang </a:t>
            </a:r>
            <a:r>
              <a:rPr lang="id-ID" sz="2800" dirty="0" smtClean="0">
                <a:latin typeface="Calibri" pitchFamily="34" charset="0"/>
                <a:cs typeface="Calibri" pitchFamily="34" charset="0"/>
              </a:rPr>
              <a:t>yang tinggi dengan mendirikan koperasi kredit bagi petani dengan nama Raffeisen Bank.</a:t>
            </a: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Schulze Delitzsch (1808-1883), seorang hakim dan anggota parlemen Prusia, mencetuskan gagasannya untuk mendirikan koperasi kredit di kota-kota.</a:t>
            </a: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  <a:buNone/>
            </a:pPr>
            <a:endParaRPr lang="id-ID" sz="2800" dirty="0" smtClean="0">
              <a:latin typeface="Calibri" pitchFamily="34" charset="0"/>
              <a:cs typeface="Calibri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0000"/>
              </a:buClr>
            </a:pPr>
            <a:r>
              <a:rPr lang="id-ID" sz="2800" dirty="0" smtClean="0">
                <a:latin typeface="Calibri" pitchFamily="34" charset="0"/>
                <a:cs typeface="Calibri" pitchFamily="34" charset="0"/>
              </a:rPr>
              <a:t>Raffeisen dan Delitzsch beranggapan bahwa hutang-hutang yang melilit buruh dan petani menyebabkan mereka miskin dan tidak aman.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18388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id-ID" u="sng" dirty="0" smtClean="0">
                <a:solidFill>
                  <a:schemeClr val="tx1"/>
                </a:solidFill>
                <a:effectLst/>
              </a:rPr>
              <a:t>SEJARAH KOPERASI INDONESIA</a:t>
            </a:r>
            <a:endParaRPr lang="id-ID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1371600"/>
            <a:ext cx="3455988" cy="1447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1896</a:t>
            </a:r>
          </a:p>
          <a:p>
            <a:pPr algn="ctr"/>
            <a:r>
              <a:rPr lang="en-US" dirty="0" err="1"/>
              <a:t>Patih</a:t>
            </a:r>
            <a:r>
              <a:rPr lang="en-US" dirty="0"/>
              <a:t> </a:t>
            </a:r>
            <a:r>
              <a:rPr lang="en-US" dirty="0" err="1"/>
              <a:t>Purwokerto</a:t>
            </a:r>
            <a:r>
              <a:rPr lang="en-US" dirty="0"/>
              <a:t> </a:t>
            </a:r>
            <a:r>
              <a:rPr lang="en-US" dirty="0" err="1"/>
              <a:t>bernama</a:t>
            </a:r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dirty="0" err="1"/>
              <a:t>R.Arya</a:t>
            </a:r>
            <a:r>
              <a:rPr lang="en-US" dirty="0"/>
              <a:t> </a:t>
            </a:r>
            <a:r>
              <a:rPr lang="en-US" dirty="0" err="1"/>
              <a:t>Wiriaatmadja</a:t>
            </a:r>
            <a:endParaRPr lang="en-US" dirty="0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4572000" y="24209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5795963" y="1295400"/>
            <a:ext cx="2447925" cy="1412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/>
              <a:t>Hulp</a:t>
            </a:r>
            <a:r>
              <a:rPr lang="en-US" dirty="0"/>
              <a:t> En </a:t>
            </a:r>
            <a:r>
              <a:rPr lang="en-US" dirty="0" err="1"/>
              <a:t>Spaarbank</a:t>
            </a:r>
            <a:endParaRPr lang="en-US" dirty="0"/>
          </a:p>
          <a:p>
            <a:pPr algn="ctr"/>
            <a:r>
              <a:rPr lang="en-US" dirty="0"/>
              <a:t>Bank </a:t>
            </a:r>
            <a:r>
              <a:rPr lang="en-US" dirty="0" err="1"/>
              <a:t>Pertolongan</a:t>
            </a:r>
            <a:r>
              <a:rPr lang="en-US" dirty="0"/>
              <a:t> </a:t>
            </a:r>
          </a:p>
          <a:p>
            <a:pPr algn="ctr"/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simpanan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4356100" y="1557338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Koperasi</a:t>
            </a:r>
          </a:p>
          <a:p>
            <a:r>
              <a:rPr lang="en-US"/>
              <a:t>Itu dikenal</a:t>
            </a:r>
          </a:p>
        </p:txBody>
      </p:sp>
      <p:sp>
        <p:nvSpPr>
          <p:cNvPr id="7175" name="Oval 10"/>
          <p:cNvSpPr>
            <a:spLocks noChangeArrowheads="1"/>
          </p:cNvSpPr>
          <p:nvPr/>
        </p:nvSpPr>
        <p:spPr bwMode="auto">
          <a:xfrm>
            <a:off x="684213" y="3716338"/>
            <a:ext cx="3240087" cy="1008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 </a:t>
            </a:r>
            <a:r>
              <a:rPr lang="en-US" dirty="0" err="1"/>
              <a:t>Juli</a:t>
            </a:r>
            <a:r>
              <a:rPr lang="en-US" dirty="0"/>
              <a:t> 1947</a:t>
            </a:r>
          </a:p>
          <a:p>
            <a:pPr algn="ctr"/>
            <a:r>
              <a:rPr lang="en-US" dirty="0" err="1"/>
              <a:t>Kongres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 I </a:t>
            </a:r>
          </a:p>
          <a:p>
            <a:pPr algn="ctr"/>
            <a:r>
              <a:rPr lang="en-US" dirty="0"/>
              <a:t>Di </a:t>
            </a:r>
            <a:r>
              <a:rPr lang="en-US" dirty="0" err="1"/>
              <a:t>Tasikmalaya</a:t>
            </a:r>
            <a:endParaRPr lang="en-US" dirty="0"/>
          </a:p>
        </p:txBody>
      </p:sp>
      <p:sp>
        <p:nvSpPr>
          <p:cNvPr id="7176" name="AutoShape 11"/>
          <p:cNvSpPr>
            <a:spLocks noChangeArrowheads="1"/>
          </p:cNvSpPr>
          <p:nvPr/>
        </p:nvSpPr>
        <p:spPr bwMode="auto">
          <a:xfrm>
            <a:off x="4067175" y="4076700"/>
            <a:ext cx="1441450" cy="287338"/>
          </a:xfrm>
          <a:prstGeom prst="leftRightArrow">
            <a:avLst>
              <a:gd name="adj1" fmla="val 50000"/>
              <a:gd name="adj2" fmla="val 1003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4267200" y="3581400"/>
            <a:ext cx="106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Hasilnya</a:t>
            </a:r>
            <a:endParaRPr lang="en-US" dirty="0"/>
          </a:p>
        </p:txBody>
      </p:sp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5651500" y="3429000"/>
            <a:ext cx="316865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1.Tanggal 12 Juli ditetapkan sebagai hari kopersi</a:t>
            </a:r>
          </a:p>
          <a:p>
            <a:pPr>
              <a:spcBef>
                <a:spcPct val="50000"/>
              </a:spcBef>
            </a:pPr>
            <a:r>
              <a:rPr lang="en-US"/>
              <a:t>2. Gotong royong dan kekeluargaan disetujui sebagai asas koperasi</a:t>
            </a:r>
          </a:p>
          <a:p>
            <a:pPr>
              <a:spcBef>
                <a:spcPct val="50000"/>
              </a:spcBef>
            </a:pPr>
            <a:r>
              <a:rPr lang="en-US"/>
              <a:t>3. Mendorong tumbuhnya koperasi didesa-desa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8388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u="sng" dirty="0" err="1" smtClean="0">
                <a:solidFill>
                  <a:schemeClr val="tx1"/>
                </a:solidFill>
                <a:effectLst/>
                <a:latin typeface="Arial" charset="0"/>
              </a:rPr>
              <a:t>Sejarah</a:t>
            </a:r>
            <a:r>
              <a:rPr lang="en-US" sz="2800" u="sng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/>
                <a:latin typeface="Arial" charset="0"/>
              </a:rPr>
              <a:t>Perkembangan</a:t>
            </a:r>
            <a:r>
              <a:rPr lang="en-US" sz="2800" u="sng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/>
                <a:latin typeface="Arial" charset="0"/>
              </a:rPr>
              <a:t>Koperasi</a:t>
            </a:r>
            <a:r>
              <a:rPr lang="en-US" sz="2800" u="sng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effectLst/>
                <a:latin typeface="Arial" charset="0"/>
              </a:rPr>
              <a:t>di</a:t>
            </a:r>
            <a:r>
              <a:rPr lang="en-US" sz="2800" u="sng" dirty="0" smtClean="0">
                <a:solidFill>
                  <a:schemeClr val="tx1"/>
                </a:solidFill>
                <a:effectLst/>
                <a:latin typeface="Arial" charset="0"/>
              </a:rPr>
              <a:t> Indonesia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83880" cy="343204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US" dirty="0" smtClean="0">
                <a:latin typeface="Arial" charset="0"/>
              </a:rPr>
              <a:t>189</a:t>
            </a:r>
            <a:r>
              <a:rPr lang="id-ID" dirty="0" smtClean="0">
                <a:latin typeface="Arial" charset="0"/>
              </a:rPr>
              <a:t>6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Leuwiliang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didirikan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pertama</a:t>
            </a:r>
            <a:r>
              <a:rPr lang="en-US" dirty="0" smtClean="0">
                <a:latin typeface="Arial" charset="0"/>
              </a:rPr>
              <a:t> kali </a:t>
            </a:r>
            <a:r>
              <a:rPr lang="en-US" dirty="0" err="1" smtClean="0">
                <a:latin typeface="Arial" charset="0"/>
              </a:rPr>
              <a:t>koperasi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</a:t>
            </a:r>
            <a:r>
              <a:rPr lang="en-US" dirty="0" smtClean="0">
                <a:latin typeface="Arial" charset="0"/>
              </a:rPr>
              <a:t> Indonesia (</a:t>
            </a:r>
            <a:r>
              <a:rPr lang="en-US" dirty="0" err="1" smtClean="0">
                <a:latin typeface="Arial" charset="0"/>
              </a:rPr>
              <a:t>Sukoco</a:t>
            </a:r>
            <a:r>
              <a:rPr lang="en-US" dirty="0" smtClean="0">
                <a:latin typeface="Arial" charset="0"/>
              </a:rPr>
              <a:t>, “</a:t>
            </a:r>
            <a:r>
              <a:rPr lang="en-US" dirty="0" err="1" smtClean="0">
                <a:latin typeface="Arial" charset="0"/>
              </a:rPr>
              <a:t>Seratus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Tahun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Koperasi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</a:t>
            </a:r>
            <a:r>
              <a:rPr lang="en-US" dirty="0" smtClean="0">
                <a:latin typeface="Arial" charset="0"/>
              </a:rPr>
              <a:t> Indonesia”). </a:t>
            </a:r>
            <a:r>
              <a:rPr lang="en-US" dirty="0" err="1" smtClean="0">
                <a:latin typeface="Arial" charset="0"/>
              </a:rPr>
              <a:t>Raden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Ngabei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Ariawiriaatmadja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err="1" smtClean="0">
                <a:latin typeface="Arial" charset="0"/>
              </a:rPr>
              <a:t>Patih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Purwokerto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dkk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mendirikan</a:t>
            </a:r>
            <a:r>
              <a:rPr lang="en-US" dirty="0" smtClean="0">
                <a:latin typeface="Arial" charset="0"/>
              </a:rPr>
              <a:t> Bank </a:t>
            </a:r>
            <a:r>
              <a:rPr lang="en-US" dirty="0" err="1" smtClean="0">
                <a:latin typeface="Arial" charset="0"/>
              </a:rPr>
              <a:t>Simpan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Pinjam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untuk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menolong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teman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sejawatnya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para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pegawai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negeri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pribumi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melepaskan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diri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dari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cengkeraman</a:t>
            </a:r>
            <a:r>
              <a:rPr lang="id-ID" dirty="0" smtClean="0">
                <a:latin typeface="Arial" charset="0"/>
              </a:rPr>
              <a:t>lintah darat</a:t>
            </a:r>
            <a:r>
              <a:rPr lang="en-US" dirty="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4495800"/>
          </a:xfrm>
        </p:spPr>
        <p:txBody>
          <a:bodyPr/>
          <a:lstStyle/>
          <a:p>
            <a:pPr algn="just" eaLnBrk="1" hangingPunct="1">
              <a:buClr>
                <a:srgbClr val="000000"/>
              </a:buClr>
            </a:pPr>
            <a:r>
              <a:rPr lang="en-US" sz="2400" dirty="0" smtClean="0"/>
              <a:t>1920 </a:t>
            </a:r>
            <a:r>
              <a:rPr lang="en-US" sz="2400" dirty="0" err="1" smtClean="0"/>
              <a:t>diadakan</a:t>
            </a:r>
            <a:r>
              <a:rPr lang="en-US" sz="2400" dirty="0" smtClean="0"/>
              <a:t> Cooperative </a:t>
            </a:r>
            <a:r>
              <a:rPr lang="en-US" sz="2400" dirty="0" err="1" smtClean="0"/>
              <a:t>Commissie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diketuai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Dr. JH. </a:t>
            </a:r>
            <a:r>
              <a:rPr lang="en-US" sz="2400" dirty="0" err="1" smtClean="0"/>
              <a:t>Boeke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Adviseur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Volks-credietwezen</a:t>
            </a:r>
            <a:r>
              <a:rPr lang="en-US" sz="2400" dirty="0" smtClean="0"/>
              <a:t>.  </a:t>
            </a:r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menyelidiki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Indonesia.</a:t>
            </a:r>
            <a:endParaRPr lang="id-ID" sz="2400" dirty="0" smtClean="0"/>
          </a:p>
          <a:p>
            <a:pPr algn="just" eaLnBrk="1" hangingPunct="1">
              <a:buClr>
                <a:srgbClr val="000000"/>
              </a:buClr>
              <a:buNone/>
            </a:pPr>
            <a:endParaRPr lang="en-US" sz="2400" dirty="0" smtClean="0"/>
          </a:p>
          <a:p>
            <a:pPr algn="just" eaLnBrk="1" hangingPunct="1">
              <a:buClr>
                <a:srgbClr val="000000"/>
              </a:buClr>
            </a:pPr>
            <a:r>
              <a:rPr lang="en-US" sz="2400" dirty="0" smtClean="0"/>
              <a:t>12 </a:t>
            </a:r>
            <a:r>
              <a:rPr lang="en-US" sz="2400" dirty="0" err="1" smtClean="0"/>
              <a:t>Juli</a:t>
            </a:r>
            <a:r>
              <a:rPr lang="en-US" sz="2400" dirty="0" smtClean="0"/>
              <a:t> 1947, </a:t>
            </a:r>
            <a:r>
              <a:rPr lang="en-US" sz="2400" dirty="0" err="1" smtClean="0"/>
              <a:t>diselenggarakan</a:t>
            </a:r>
            <a:r>
              <a:rPr lang="en-US" sz="2400" dirty="0" smtClean="0"/>
              <a:t> </a:t>
            </a:r>
            <a:r>
              <a:rPr lang="en-US" sz="2400" dirty="0" err="1" smtClean="0"/>
              <a:t>kongres</a:t>
            </a:r>
            <a:r>
              <a:rPr lang="en-US" sz="2400" dirty="0" smtClean="0"/>
              <a:t> </a:t>
            </a:r>
            <a:r>
              <a:rPr lang="en-US" sz="2400" dirty="0" err="1" smtClean="0"/>
              <a:t>gerakan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se </a:t>
            </a:r>
            <a:r>
              <a:rPr lang="en-US" sz="2400" dirty="0" err="1" smtClean="0"/>
              <a:t>Jawa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Tasikmalaya</a:t>
            </a:r>
            <a:endParaRPr lang="id-ID" sz="2400" dirty="0" smtClean="0"/>
          </a:p>
          <a:p>
            <a:pPr algn="just" eaLnBrk="1" hangingPunct="1">
              <a:buClr>
                <a:srgbClr val="000000"/>
              </a:buClr>
              <a:buNone/>
            </a:pPr>
            <a:endParaRPr lang="en-US" sz="2400" dirty="0" smtClean="0"/>
          </a:p>
          <a:p>
            <a:pPr algn="just" eaLnBrk="1" hangingPunct="1">
              <a:buClr>
                <a:srgbClr val="000000"/>
              </a:buClr>
            </a:pPr>
            <a:r>
              <a:rPr lang="en-US" sz="2400" dirty="0" smtClean="0"/>
              <a:t>1960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mengeluarkan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No. 140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Penyaluran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menugaskan</a:t>
            </a:r>
            <a:r>
              <a:rPr lang="en-US" sz="2400" dirty="0" smtClean="0"/>
              <a:t> </a:t>
            </a:r>
            <a:r>
              <a:rPr lang="en-US" sz="2400" dirty="0" err="1" smtClean="0"/>
              <a:t>koperasi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pelaksananya</a:t>
            </a:r>
            <a:r>
              <a:rPr lang="en-US" sz="2400" dirty="0" smtClean="0"/>
              <a:t>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KARAKTERISTIK KOPERASI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6858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id-ID" sz="3600" b="1" dirty="0" smtClean="0"/>
              <a:t>Pembahasan:</a:t>
            </a:r>
          </a:p>
          <a:p>
            <a:pPr>
              <a:buNone/>
            </a:pPr>
            <a:endParaRPr lang="id-ID" sz="3600" b="1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id-ID" sz="3600" b="1" dirty="0" smtClean="0"/>
              <a:t>Pengertian Koperasi</a:t>
            </a:r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id-ID" sz="3600" b="1" dirty="0" smtClean="0"/>
              <a:t>Karakteristik Koperasi</a:t>
            </a:r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id-ID" sz="3600" b="1" dirty="0" smtClean="0"/>
              <a:t>Prinsip-prinsip Koperasi</a:t>
            </a:r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id-ID" sz="3600" b="1" dirty="0" smtClean="0"/>
              <a:t>Jenis Koperasi</a:t>
            </a:r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id-ID" sz="3600" b="1" dirty="0" smtClean="0"/>
              <a:t>Ekuitas Koperasi</a:t>
            </a:r>
          </a:p>
          <a:p>
            <a:pPr marL="742950" indent="-742950">
              <a:buAutoNum type="arabicPeriod"/>
            </a:pPr>
            <a:endParaRPr lang="id-ID" sz="3600" b="1" dirty="0"/>
          </a:p>
        </p:txBody>
      </p:sp>
      <p:pic>
        <p:nvPicPr>
          <p:cNvPr id="17" name="Picture 7" descr="book[1]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91400" y="4495800"/>
            <a:ext cx="1295400" cy="10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u="sng" dirty="0" err="1" smtClean="0"/>
              <a:t>Pengertian</a:t>
            </a:r>
            <a:r>
              <a:rPr lang="en-US" u="sng" dirty="0" smtClean="0"/>
              <a:t> </a:t>
            </a:r>
            <a:r>
              <a:rPr lang="en-US" u="sng" dirty="0" err="1" smtClean="0"/>
              <a:t>koperasi</a:t>
            </a:r>
            <a:r>
              <a:rPr lang="en-US" u="sng" dirty="0" smtClean="0"/>
              <a:t> </a:t>
            </a:r>
            <a:r>
              <a:rPr lang="en-US" u="sng" dirty="0" err="1" smtClean="0"/>
              <a:t>secara</a:t>
            </a:r>
            <a:r>
              <a:rPr lang="en-US" u="sng" dirty="0" smtClean="0"/>
              <a:t> </a:t>
            </a:r>
            <a:r>
              <a:rPr lang="en-US" u="sng" dirty="0" err="1" smtClean="0"/>
              <a:t>Etimologi</a:t>
            </a:r>
            <a:endParaRPr lang="en-US" u="sng" dirty="0" smtClean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55650" y="2420938"/>
            <a:ext cx="3024188" cy="7921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/>
              <a:t>Cooperation</a:t>
            </a:r>
          </a:p>
        </p:txBody>
      </p:sp>
      <p:sp>
        <p:nvSpPr>
          <p:cNvPr id="8197" name="Line 8"/>
          <p:cNvSpPr>
            <a:spLocks noChangeShapeType="1"/>
          </p:cNvSpPr>
          <p:nvPr/>
        </p:nvSpPr>
        <p:spPr bwMode="auto">
          <a:xfrm flipV="1">
            <a:off x="3779838" y="2565400"/>
            <a:ext cx="9350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3779838" y="2924175"/>
            <a:ext cx="8636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5003800" y="2349500"/>
            <a:ext cx="166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</a:t>
            </a:r>
            <a:r>
              <a:rPr lang="en-US"/>
              <a:t> = Bersama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4984750" y="2873375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Operation</a:t>
            </a:r>
            <a:r>
              <a:rPr lang="en-US"/>
              <a:t> = bekerja/ berusaha</a:t>
            </a:r>
          </a:p>
        </p:txBody>
      </p:sp>
      <p:sp>
        <p:nvSpPr>
          <p:cNvPr id="8201" name="Line 12"/>
          <p:cNvSpPr>
            <a:spLocks noChangeShapeType="1"/>
          </p:cNvSpPr>
          <p:nvPr/>
        </p:nvSpPr>
        <p:spPr bwMode="auto">
          <a:xfrm>
            <a:off x="2195513" y="32131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533400" y="4038600"/>
            <a:ext cx="464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</a:p>
          <a:p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83880" cy="762000"/>
          </a:xfrm>
        </p:spPr>
        <p:txBody>
          <a:bodyPr/>
          <a:lstStyle/>
          <a:p>
            <a:pPr algn="ctr"/>
            <a:r>
              <a:rPr lang="id-ID" u="sng" dirty="0" smtClean="0">
                <a:solidFill>
                  <a:schemeClr val="tx1"/>
                </a:solidFill>
                <a:effectLst/>
              </a:rPr>
              <a:t>KOMPONEN PENILAIAN</a:t>
            </a:r>
            <a:endParaRPr lang="id-ID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2438400"/>
          </a:xfrm>
          <a:ln>
            <a:noFill/>
          </a:ln>
        </p:spPr>
        <p:txBody>
          <a:bodyPr/>
          <a:lstStyle/>
          <a:p>
            <a:pPr marL="914400" lvl="1" indent="-514350">
              <a:buClrTx/>
              <a:buFont typeface="+mj-lt"/>
              <a:buAutoNum type="alphaLcPeriod"/>
            </a:pPr>
            <a:r>
              <a:rPr lang="id-ID" sz="2800" dirty="0" smtClean="0">
                <a:solidFill>
                  <a:srgbClr val="000000"/>
                </a:solidFill>
              </a:rPr>
              <a:t>Presensi 						10 %</a:t>
            </a:r>
          </a:p>
          <a:p>
            <a:pPr marL="914400" lvl="1" indent="-514350">
              <a:buClrTx/>
              <a:buFont typeface="+mj-lt"/>
              <a:buAutoNum type="alphaLcPeriod"/>
            </a:pPr>
            <a:r>
              <a:rPr lang="id-ID" sz="2800" dirty="0" smtClean="0">
                <a:solidFill>
                  <a:srgbClr val="000000"/>
                </a:solidFill>
              </a:rPr>
              <a:t>Tugas					</a:t>
            </a:r>
            <a:r>
              <a:rPr lang="id-ID" sz="2800" dirty="0" smtClean="0">
                <a:solidFill>
                  <a:srgbClr val="000000"/>
                </a:solidFill>
              </a:rPr>
              <a:t>	20 %</a:t>
            </a:r>
          </a:p>
          <a:p>
            <a:pPr marL="914400" lvl="1" indent="-514350">
              <a:buClrTx/>
              <a:buFont typeface="+mj-lt"/>
              <a:buAutoNum type="alphaLcPeriod"/>
            </a:pPr>
            <a:r>
              <a:rPr lang="id-ID" sz="2800" dirty="0" smtClean="0">
                <a:solidFill>
                  <a:srgbClr val="000000"/>
                </a:solidFill>
              </a:rPr>
              <a:t>Ujian Tengah Semester			30 %</a:t>
            </a:r>
          </a:p>
          <a:p>
            <a:pPr marL="914400" lvl="1" indent="-514350">
              <a:buClrTx/>
              <a:buFont typeface="+mj-lt"/>
              <a:buAutoNum type="alphaLcPeriod"/>
            </a:pPr>
            <a:r>
              <a:rPr lang="id-ID" sz="2800" dirty="0" smtClean="0">
                <a:solidFill>
                  <a:srgbClr val="000000"/>
                </a:solidFill>
              </a:rPr>
              <a:t>Ujian Akhir Semester			40 %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Arrow 9">
            <a:hlinkClick r:id="rId2" action="ppaction://hlinksldjump"/>
          </p:cNvPr>
          <p:cNvSpPr/>
          <p:nvPr/>
        </p:nvSpPr>
        <p:spPr>
          <a:xfrm>
            <a:off x="8069240" y="6033448"/>
            <a:ext cx="6096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>
            <a:hlinkClick r:id="rId3" action="ppaction://hlinksldjump"/>
          </p:cNvPr>
          <p:cNvSpPr/>
          <p:nvPr/>
        </p:nvSpPr>
        <p:spPr>
          <a:xfrm rot="10800000">
            <a:off x="7315200" y="6033448"/>
            <a:ext cx="609600" cy="381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id-ID" u="sng" dirty="0" smtClean="0">
                <a:solidFill>
                  <a:schemeClr val="tx1"/>
                </a:solidFill>
                <a:effectLst/>
              </a:rPr>
              <a:t>PENGERTIAN KOPERASI</a:t>
            </a:r>
            <a:endParaRPr lang="id-ID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Pengertian </a:t>
            </a:r>
            <a:r>
              <a:rPr lang="id-ID" i="1" dirty="0" smtClean="0"/>
              <a:t>Koperasi</a:t>
            </a:r>
            <a:r>
              <a:rPr lang="id-ID" dirty="0" smtClean="0"/>
              <a:t> menurut UU no. 25/1992 pasal 1 adalah Badan Usaha yang beranggotakan orang-orang/badan hukum koperasi dengan melandaskan kegiatannya pada prinsip koperasi sekaligus sebagai gerakan ekonomi rakyat yang berdasarkan asas kekeluargaan.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  <a:effectLst/>
              </a:rPr>
              <a:t>Karakteristik Koperasi</a:t>
            </a:r>
            <a:endParaRPr lang="id-ID" sz="40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id-ID" sz="2000" dirty="0" smtClean="0"/>
              <a:t>	Koperasi berbeda dengan badan usaha komersial karena memiliki karakteristik:</a:t>
            </a:r>
          </a:p>
          <a:p>
            <a:pPr>
              <a:buNone/>
            </a:pPr>
            <a:r>
              <a:rPr lang="id-ID" sz="2000" dirty="0" smtClean="0"/>
              <a:t>1.Koperasi dimiliki para anggota dengan satu tujuan ekonomi yg sama</a:t>
            </a:r>
          </a:p>
          <a:p>
            <a:pPr>
              <a:buNone/>
            </a:pPr>
            <a:r>
              <a:rPr lang="id-ID" sz="2000" dirty="0" smtClean="0"/>
              <a:t>2. Koperasi dikembangkan berlandaskan tanggung jawab,keadilan.</a:t>
            </a:r>
          </a:p>
          <a:p>
            <a:pPr>
              <a:buNone/>
            </a:pPr>
            <a:r>
              <a:rPr lang="id-ID" sz="2000" dirty="0" smtClean="0"/>
              <a:t>3. Anggota koperasi memiliki identitas sebagai pemilik sekaligus penguasa jasa koperasi</a:t>
            </a:r>
          </a:p>
          <a:p>
            <a:pPr>
              <a:buNone/>
            </a:pPr>
            <a:r>
              <a:rPr lang="id-ID" sz="2000" dirty="0" smtClean="0"/>
              <a:t>4.Mempunyai sumber permodalan dan susunan laporan keuangan yang berbeda dengan bdn usaha lain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r>
              <a:rPr lang="id-ID" sz="2000" dirty="0" smtClean="0"/>
              <a:t>	Koperasi di Indonesia juga bertujuan memajukan kesejahteraan anggota, masyarakat serta ikut membangun tatanan perekonomian Nasional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38200"/>
            <a:ext cx="8153400" cy="685800"/>
          </a:xfrm>
        </p:spPr>
        <p:txBody>
          <a:bodyPr>
            <a:noAutofit/>
          </a:bodyPr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  <a:effectLst/>
              </a:rPr>
              <a:t>Prinsip-prinsip Koperasi</a:t>
            </a:r>
            <a:endParaRPr lang="id-ID" sz="40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5720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id-ID" sz="2000" dirty="0" smtClean="0"/>
              <a:t>	</a:t>
            </a:r>
            <a:r>
              <a:rPr lang="id-ID" dirty="0" smtClean="0"/>
              <a:t>Koperasi berprinsip pada penjabaran </a:t>
            </a:r>
            <a:r>
              <a:rPr lang="id-ID" b="1" dirty="0" smtClean="0"/>
              <a:t>asas kekeluargaan </a:t>
            </a:r>
            <a:r>
              <a:rPr lang="id-ID" dirty="0" smtClean="0"/>
              <a:t>yang mengatur hubungan antara koperasi dan para anggotanya, hubungan dengan sesama anggota koperasi, pola kepengurusan organisasi koperasi serta tujuan yang ingin dicapai</a:t>
            </a:r>
          </a:p>
          <a:p>
            <a:pPr marL="457200" indent="-457200" algn="just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83880" cy="53340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id-ID" dirty="0" smtClean="0"/>
              <a:t>	Menurut UU No.25/1992 pasal 5 ayat 1, Koperasi Berprinsip:</a:t>
            </a:r>
          </a:p>
          <a:p>
            <a:pPr marL="457200" indent="-457200" algn="just">
              <a:buNone/>
            </a:pPr>
            <a:endParaRPr lang="id-ID" dirty="0" smtClean="0"/>
          </a:p>
          <a:p>
            <a:pPr marL="457200" indent="-457200" algn="just">
              <a:buClr>
                <a:schemeClr val="tx1"/>
              </a:buClr>
              <a:buAutoNum type="arabicPeriod"/>
            </a:pPr>
            <a:r>
              <a:rPr lang="id-ID" dirty="0" smtClean="0"/>
              <a:t>Keanggotaan bersifat sukarela &amp; terbuka</a:t>
            </a:r>
          </a:p>
          <a:p>
            <a:pPr marL="457200" indent="-457200" algn="just">
              <a:buClr>
                <a:schemeClr val="tx1"/>
              </a:buClr>
              <a:buAutoNum type="arabicPeriod"/>
            </a:pPr>
            <a:r>
              <a:rPr lang="id-ID" dirty="0" smtClean="0"/>
              <a:t>Pengelolaan dilaksanakan secara demokratis</a:t>
            </a:r>
          </a:p>
          <a:p>
            <a:pPr marL="457200" indent="-457200" algn="just">
              <a:buClr>
                <a:schemeClr val="tx1"/>
              </a:buClr>
              <a:buAutoNum type="arabicPeriod"/>
            </a:pPr>
            <a:r>
              <a:rPr lang="id-ID" dirty="0" smtClean="0"/>
              <a:t>Pembagian SHU dilakukan secara adil sebanding dengan besarnya jasa masing-masing anggota</a:t>
            </a:r>
          </a:p>
          <a:p>
            <a:pPr marL="457200" indent="-457200" algn="just">
              <a:buClr>
                <a:schemeClr val="tx1"/>
              </a:buClr>
              <a:buAutoNum type="arabicPeriod"/>
            </a:pPr>
            <a:r>
              <a:rPr lang="id-ID" dirty="0" smtClean="0"/>
              <a:t>Pemberian  balas jasa  yg terbatas terhadap modal</a:t>
            </a:r>
          </a:p>
          <a:p>
            <a:pPr marL="457200" indent="-457200" algn="just">
              <a:buClr>
                <a:schemeClr val="tx1"/>
              </a:buClr>
              <a:buAutoNum type="arabicPeriod"/>
            </a:pPr>
            <a:r>
              <a:rPr lang="id-ID" dirty="0" smtClean="0"/>
              <a:t>Kemandirian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81200" y="457200"/>
            <a:ext cx="5486400" cy="914400"/>
          </a:xfrm>
        </p:spPr>
        <p:txBody>
          <a:bodyPr>
            <a:normAutofit/>
          </a:bodyPr>
          <a:lstStyle/>
          <a:p>
            <a:pPr algn="ctr"/>
            <a:r>
              <a:rPr lang="id-ID" sz="4400" u="sng" dirty="0" smtClean="0">
                <a:solidFill>
                  <a:schemeClr val="tx1"/>
                </a:solidFill>
                <a:effectLst/>
              </a:rPr>
              <a:t>Jenis Koperasi</a:t>
            </a:r>
            <a:endParaRPr lang="id-ID" sz="44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87952"/>
          </a:xfrm>
        </p:spPr>
        <p:txBody>
          <a:bodyPr/>
          <a:lstStyle/>
          <a:p>
            <a:pPr marL="624078" indent="-514350">
              <a:buClr>
                <a:srgbClr val="000000"/>
              </a:buClr>
              <a:buFont typeface="+mj-lt"/>
              <a:buAutoNum type="arabicPeriod"/>
            </a:pPr>
            <a:r>
              <a:rPr lang="id-ID" dirty="0" smtClean="0"/>
              <a:t>Koperasi Simpan Pinjam</a:t>
            </a:r>
          </a:p>
          <a:p>
            <a:pPr marL="624078" indent="-514350">
              <a:buClr>
                <a:srgbClr val="000000"/>
              </a:buClr>
              <a:buFont typeface="+mj-lt"/>
              <a:buAutoNum type="arabicPeriod"/>
            </a:pPr>
            <a:r>
              <a:rPr lang="id-ID" dirty="0" smtClean="0"/>
              <a:t>Koperasi Konsumen</a:t>
            </a:r>
          </a:p>
          <a:p>
            <a:pPr marL="624078" indent="-514350">
              <a:buClr>
                <a:srgbClr val="000000"/>
              </a:buClr>
              <a:buFont typeface="+mj-lt"/>
              <a:buAutoNum type="arabicPeriod"/>
            </a:pPr>
            <a:r>
              <a:rPr lang="id-ID" dirty="0" smtClean="0"/>
              <a:t>Koperasi Pemasaran</a:t>
            </a:r>
          </a:p>
          <a:p>
            <a:pPr marL="624078" indent="-514350">
              <a:buClr>
                <a:srgbClr val="000000"/>
              </a:buClr>
              <a:buFont typeface="+mj-lt"/>
              <a:buAutoNum type="arabicPeriod"/>
            </a:pPr>
            <a:r>
              <a:rPr lang="id-ID" dirty="0" smtClean="0"/>
              <a:t>Koperasi Produsen</a:t>
            </a:r>
          </a:p>
          <a:p>
            <a:pPr marL="624078" indent="-514350">
              <a:buClr>
                <a:srgbClr val="000000"/>
              </a:buClr>
              <a:buFont typeface="+mj-lt"/>
              <a:buAutoNum type="arabicPeriod"/>
            </a:pPr>
            <a:r>
              <a:rPr lang="id-ID" dirty="0" smtClean="0"/>
              <a:t>Koperasi Serba Usaha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id-ID" u="sng" dirty="0" smtClean="0">
                <a:solidFill>
                  <a:schemeClr val="tx1"/>
                </a:solidFill>
                <a:effectLst/>
              </a:rPr>
              <a:t>Koperasi Simpan Pinjam</a:t>
            </a:r>
            <a:br>
              <a:rPr lang="id-ID" u="sng" dirty="0" smtClean="0">
                <a:solidFill>
                  <a:schemeClr val="tx1"/>
                </a:solidFill>
                <a:effectLst/>
              </a:rPr>
            </a:br>
            <a:endParaRPr lang="id-ID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183880" cy="3200400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id-ID" sz="3200" dirty="0" smtClean="0"/>
              <a:t>Koperasi yang bergerak dalam bidang pemupukan simpanan dana anggota kemudian dipinjamkan kembali para anggota yang membutuhkan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</a:rPr>
              <a:t>Koperasi Konsumen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id-ID" sz="3600" dirty="0" smtClean="0"/>
              <a:t>Koperasi yang anggotanya terdiri dari konsumen akhir atau pemakai barang/jasa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400" u="sng" dirty="0" smtClean="0">
                <a:solidFill>
                  <a:schemeClr val="tx1"/>
                </a:solidFill>
              </a:rPr>
              <a:t>Koperasi Pemasaran</a:t>
            </a:r>
            <a:r>
              <a:rPr lang="id-ID" u="sng" dirty="0" smtClean="0">
                <a:solidFill>
                  <a:schemeClr val="tx1"/>
                </a:solidFill>
              </a:rPr>
              <a:t/>
            </a:r>
            <a:br>
              <a:rPr lang="id-ID" u="sng" dirty="0" smtClean="0">
                <a:solidFill>
                  <a:schemeClr val="tx1"/>
                </a:solidFill>
              </a:rPr>
            </a:b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id-ID" sz="3200" dirty="0" smtClean="0"/>
              <a:t>Koperasi yang anggotanya terdiri dari para produsen atau pemilik barang dan jasa yang bertujuan untuk membantu para anggota memasarkan barang-barang yang diproduksi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/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</a:rPr>
              <a:t>Koperasi Produsen</a:t>
            </a:r>
            <a:endParaRPr lang="id-ID" sz="40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183880" cy="4187952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id-ID" sz="3600" dirty="0" smtClean="0"/>
              <a:t>Koperasi yang para anggotanya tidak memiliki badan usaha sendiri tapi bekerjasama untuk menghasilkan &amp; memasarkan barang dan jasa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924800" cy="762000"/>
          </a:xfrm>
        </p:spPr>
        <p:txBody>
          <a:bodyPr>
            <a:normAutofit/>
          </a:bodyPr>
          <a:lstStyle/>
          <a:p>
            <a:pPr algn="ctr"/>
            <a:r>
              <a:rPr lang="id-ID" u="sng" dirty="0" smtClean="0">
                <a:solidFill>
                  <a:schemeClr val="tx1"/>
                </a:solidFill>
              </a:rPr>
              <a:t>Ekuitas Koperasi</a:t>
            </a: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3200400"/>
          </a:xfrm>
        </p:spPr>
        <p:txBody>
          <a:bodyPr/>
          <a:lstStyle/>
          <a:p>
            <a:pPr marL="624078" indent="-514350">
              <a:buNone/>
            </a:pPr>
            <a:r>
              <a:rPr lang="id-ID" dirty="0" smtClean="0"/>
              <a:t>1. 	Modal anggota</a:t>
            </a:r>
          </a:p>
          <a:p>
            <a:pPr marL="624078" indent="-514350">
              <a:buNone/>
            </a:pPr>
            <a:r>
              <a:rPr lang="id-ID" dirty="0" smtClean="0"/>
              <a:t>2. 	Modal Sumbangan</a:t>
            </a:r>
          </a:p>
          <a:p>
            <a:pPr marL="624078" indent="-514350">
              <a:buNone/>
            </a:pPr>
            <a:r>
              <a:rPr lang="id-ID" dirty="0" smtClean="0"/>
              <a:t>3. 	Modal Penyertaan</a:t>
            </a:r>
          </a:p>
          <a:p>
            <a:pPr marL="624078" indent="-514350">
              <a:buNone/>
            </a:pPr>
            <a:r>
              <a:rPr lang="id-ID" dirty="0" smtClean="0"/>
              <a:t>4.	Cadangan </a:t>
            </a:r>
          </a:p>
          <a:p>
            <a:pPr marL="624078" indent="-514350">
              <a:buNone/>
            </a:pPr>
            <a:r>
              <a:rPr lang="id-ID" dirty="0" smtClean="0"/>
              <a:t>5.	Sisa Hasil Usaha (SHU)	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858000" cy="457200"/>
          </a:xfrm>
        </p:spPr>
        <p:txBody>
          <a:bodyPr>
            <a:noAutofit/>
          </a:bodyPr>
          <a:lstStyle/>
          <a:p>
            <a:pPr algn="ctr"/>
            <a:r>
              <a:rPr lang="id-ID" sz="4400" u="sng" dirty="0" smtClean="0">
                <a:solidFill>
                  <a:schemeClr val="tx1"/>
                </a:solidFill>
              </a:rPr>
              <a:t>SILABUS</a:t>
            </a:r>
            <a:endParaRPr lang="id-ID" sz="4400" u="sng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Sejarah Koperasi dan Karakteristik  Koperasi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Akuntansi dan Aktivitas Koperasi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Akun/Perkiraan dan Manfaatnya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Koperasi Simpan Pinjam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Koperasi Konsumen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Koperasi Pemasaran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Koperasi Produsen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Koperasi Serba Usaha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Akuntansi Aset Koperasi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Akuntansi Kewajiban Koperasi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Ekuitas dan Sisa Hasil Usaha Koperasi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SHU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id-ID" sz="2400" dirty="0" smtClean="0"/>
              <a:t>Akuntansi Koperasi Syariah</a:t>
            </a:r>
          </a:p>
          <a:p>
            <a:pPr marL="624078" indent="-514350">
              <a:buFont typeface="+mj-lt"/>
              <a:buAutoNum type="arabicPeriod"/>
            </a:pPr>
            <a:endParaRPr lang="id-ID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</a:rPr>
              <a:t>Modal Anggota</a:t>
            </a:r>
            <a:endParaRPr lang="id-ID" sz="4000" u="sng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Merupakan sumber pembelanjaan usaha yang berasal dari setoran para anggota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Ada 2 jenis setoran anggota:</a:t>
            </a:r>
          </a:p>
          <a:p>
            <a:pPr marL="514350" indent="-514350">
              <a:buNone/>
            </a:pPr>
            <a:r>
              <a:rPr lang="id-ID" dirty="0" smtClean="0"/>
              <a:t>	1. Simpanan Pokok</a:t>
            </a:r>
          </a:p>
          <a:p>
            <a:pPr marL="514350" indent="-514350">
              <a:buNone/>
            </a:pPr>
            <a:r>
              <a:rPr lang="id-ID" dirty="0" smtClean="0"/>
              <a:t>	2. Simpanan Wajib</a:t>
            </a:r>
          </a:p>
          <a:p>
            <a:pPr marL="514350" indent="-514350"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066800"/>
            <a:ext cx="8183880" cy="4187952"/>
          </a:xfrm>
        </p:spPr>
        <p:txBody>
          <a:bodyPr/>
          <a:lstStyle/>
          <a:p>
            <a:pPr algn="just"/>
            <a:r>
              <a:rPr lang="id-ID" dirty="0" smtClean="0"/>
              <a:t>Simpanan Pokok: Sejumlah uang yg sama jumlahnya yang harus disetorkan oleh setiap anggota koperasi pd saat pertama kali menjadi anggota koperasi</a:t>
            </a:r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id-ID" dirty="0" smtClean="0"/>
              <a:t>Simpanan Wajib:Jumlah simpanan tertentu yang harus dibayarkan oleh anggota dalam waktu tertentu mis: sebulan sekali</a:t>
            </a:r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914400"/>
            <a:ext cx="7924800" cy="838200"/>
          </a:xfrm>
        </p:spPr>
        <p:txBody>
          <a:bodyPr>
            <a:noAutofit/>
          </a:bodyPr>
          <a:lstStyle/>
          <a:p>
            <a:pPr algn="ctr"/>
            <a:r>
              <a:rPr lang="id-ID" u="sng" dirty="0" smtClean="0">
                <a:solidFill>
                  <a:schemeClr val="tx1"/>
                </a:solidFill>
              </a:rPr>
              <a:t>Modal Sumbangan</a:t>
            </a:r>
            <a:br>
              <a:rPr lang="id-ID" u="sng" dirty="0" smtClean="0">
                <a:solidFill>
                  <a:schemeClr val="tx1"/>
                </a:solidFill>
              </a:rPr>
            </a:b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/>
          <a:lstStyle/>
          <a:p>
            <a:pPr marL="624078" indent="-514350" algn="just">
              <a:buNone/>
            </a:pPr>
            <a:r>
              <a:rPr lang="id-ID" dirty="0" smtClean="0"/>
              <a:t>	</a:t>
            </a:r>
            <a:r>
              <a:rPr lang="id-ID" sz="3200" dirty="0" smtClean="0"/>
              <a:t>Sejumlah uang/barang modal yang dapat dinilai dengan uang yang diterima dari pihak lain yang sifatnya tidak mengikat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id-ID" u="sng" dirty="0" smtClean="0">
                <a:solidFill>
                  <a:schemeClr val="tx1"/>
                </a:solidFill>
              </a:rPr>
              <a:t>Modal Penyertaan</a:t>
            </a:r>
            <a:br>
              <a:rPr lang="id-ID" u="sng" dirty="0" smtClean="0">
                <a:solidFill>
                  <a:schemeClr val="tx1"/>
                </a:solidFill>
              </a:rPr>
            </a:b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905000"/>
            <a:ext cx="8183880" cy="4187952"/>
          </a:xfrm>
        </p:spPr>
        <p:txBody>
          <a:bodyPr/>
          <a:lstStyle/>
          <a:p>
            <a:pPr marL="624078" indent="-514350" algn="just">
              <a:buNone/>
            </a:pPr>
            <a:r>
              <a:rPr lang="id-ID" dirty="0" smtClean="0"/>
              <a:t>	Sejumlah uang/barang modal yang dapat dinilai dengan uang yang ditanamkan oleh pemodal untuk meningkatkan usaha koperasi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id-ID" u="sng" dirty="0" smtClean="0">
                <a:solidFill>
                  <a:schemeClr val="tx1"/>
                </a:solidFill>
              </a:rPr>
              <a:t>Cadangan</a:t>
            </a:r>
            <a:endParaRPr lang="id-ID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83880" cy="4187952"/>
          </a:xfrm>
        </p:spPr>
        <p:txBody>
          <a:bodyPr/>
          <a:lstStyle/>
          <a:p>
            <a:pPr algn="just"/>
            <a:r>
              <a:rPr lang="id-ID" dirty="0" smtClean="0"/>
              <a:t>Merupakan bagian dari sisa hasil usaha (SHU) yg disisihkan koperasi untuk tujuan tertentu sesuai rapat anggota untuk pengembangan usaha/antisipasi kerugian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rgbClr val="C00000"/>
                </a:solidFill>
              </a:rPr>
              <a:t> </a:t>
            </a:r>
            <a:r>
              <a:rPr lang="id-ID" sz="4400" u="sng" dirty="0" smtClean="0">
                <a:solidFill>
                  <a:schemeClr val="tx1"/>
                </a:solidFill>
              </a:rPr>
              <a:t>SHU</a:t>
            </a:r>
            <a:br>
              <a:rPr lang="id-ID" sz="4400" u="sng" dirty="0" smtClean="0">
                <a:solidFill>
                  <a:schemeClr val="tx1"/>
                </a:solidFill>
              </a:rPr>
            </a:br>
            <a:endParaRPr lang="id-ID" sz="44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2362200"/>
          </a:xfrm>
        </p:spPr>
        <p:txBody>
          <a:bodyPr/>
          <a:lstStyle/>
          <a:p>
            <a:pPr marL="624078" indent="-514350" algn="just">
              <a:buNone/>
            </a:pPr>
            <a:r>
              <a:rPr lang="id-ID" sz="3600" dirty="0" smtClean="0"/>
              <a:t>	Selisih antara penghasilan yg diterima koperasi tertentu dengan pengorbanan/Beban yg dikeluarkan</a:t>
            </a:r>
          </a:p>
          <a:p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id-ID" sz="7200" dirty="0" smtClean="0">
                <a:solidFill>
                  <a:schemeClr val="tx1"/>
                </a:solidFill>
                <a:latin typeface="Bradley Hand ITC" pitchFamily="66" charset="0"/>
              </a:rPr>
              <a:t>THANK YOU</a:t>
            </a:r>
            <a:endParaRPr lang="id-ID" sz="7200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86600" cy="685800"/>
          </a:xfrm>
        </p:spPr>
        <p:txBody>
          <a:bodyPr>
            <a:noAutofit/>
          </a:bodyPr>
          <a:lstStyle/>
          <a:p>
            <a:pPr algn="ctr"/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> </a:t>
            </a:r>
            <a:r>
              <a:rPr lang="id-ID" sz="4000" u="sng" dirty="0" smtClean="0">
                <a:solidFill>
                  <a:schemeClr val="tx1"/>
                </a:solidFill>
              </a:rPr>
              <a:t>DAFTAR PUSTAKA</a:t>
            </a:r>
            <a:endParaRPr lang="id-ID" sz="4000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5257800"/>
          </a:xfrm>
        </p:spPr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La Ode Turi, 2014, Akuntansi Koperasi, Penerbit Unhalu Press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Subandi, 2013, Ekonomi Koperasi, Penerbit Alfabeta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Rudianto, 2012, Akuntansi Koperasi, Edisi Kedua, Jakarta, Penerbit Erlangga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Hendar, 2010, Koperasi, Penerbit Erlangga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Anak Suryo, 2007, Akuntansi untuk UKM, Penerbit Media Pressindo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id-ID" sz="2400" dirty="0" smtClean="0"/>
              <a:t>Undang-undang No.25 tahun 1992 tentang Perkoperasiaan</a:t>
            </a:r>
          </a:p>
          <a:p>
            <a:pPr marL="514350" indent="-514350">
              <a:buClrTx/>
              <a:buNone/>
            </a:pPr>
            <a:endParaRPr lang="id-ID" dirty="0" smtClean="0"/>
          </a:p>
          <a:p>
            <a:pPr marL="514350" indent="-514350">
              <a:buClrTx/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ClrTx/>
              <a:buNone/>
            </a:pPr>
            <a:endParaRPr lang="id-ID" dirty="0" smtClean="0"/>
          </a:p>
          <a:p>
            <a:pPr>
              <a:buClrTx/>
            </a:pP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0446-E0AA-4917-A5D3-A57424D620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239000" cy="685800"/>
          </a:xfrm>
        </p:spPr>
        <p:txBody>
          <a:bodyPr>
            <a:noAutofit/>
          </a:bodyPr>
          <a:lstStyle/>
          <a:p>
            <a:pPr algn="ctr"/>
            <a:r>
              <a:rPr lang="id-ID" sz="4000" u="sng" dirty="0" smtClean="0">
                <a:solidFill>
                  <a:schemeClr val="tx1"/>
                </a:solidFill>
                <a:latin typeface="Bodoni MT Black" pitchFamily="18" charset="0"/>
              </a:rPr>
              <a:t>STANDAR KOMPETENSI</a:t>
            </a:r>
            <a:endParaRPr lang="id-ID" sz="4000" u="sng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5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1" y="2020430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sz="3200" b="0" dirty="0" smtClean="0"/>
              <a:t>Setelah mengikuti mata kuliah Akuntansi Koperasi-UKM, mahasiswa memiliki kemampuan mendefinisikan dan memahami konsep-konsep dan teori-teori koperasi dan UKM dan mampu mengaplikasikan konsep tersebut dalam kasus-kasus terkait.</a:t>
            </a:r>
            <a:endParaRPr lang="id-ID" sz="3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solidFill>
                  <a:schemeClr val="tx1"/>
                </a:solidFill>
                <a:effectLst/>
              </a:rPr>
              <a:t>SEJARAH KOPERASI</a:t>
            </a:r>
            <a:endParaRPr lang="id-ID" sz="54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Callout 19"/>
          <p:cNvSpPr/>
          <p:nvPr/>
        </p:nvSpPr>
        <p:spPr>
          <a:xfrm>
            <a:off x="4572000" y="3733800"/>
            <a:ext cx="3505200" cy="114300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843213" y="260351"/>
            <a:ext cx="3313112" cy="8064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u="sng" dirty="0" err="1"/>
              <a:t>Revolusi</a:t>
            </a:r>
            <a:r>
              <a:rPr lang="en-US" sz="2400" u="sng" dirty="0"/>
              <a:t> </a:t>
            </a:r>
            <a:r>
              <a:rPr lang="en-US" sz="2400" u="sng" dirty="0" err="1"/>
              <a:t>Inggris</a:t>
            </a:r>
            <a:endParaRPr lang="en-US" sz="2400" u="sng" dirty="0"/>
          </a:p>
        </p:txBody>
      </p:sp>
      <p:sp>
        <p:nvSpPr>
          <p:cNvPr id="6147" name="Line 7"/>
          <p:cNvSpPr>
            <a:spLocks noChangeShapeType="1"/>
          </p:cNvSpPr>
          <p:nvPr/>
        </p:nvSpPr>
        <p:spPr bwMode="auto">
          <a:xfrm flipV="1">
            <a:off x="5029200" y="1981200"/>
            <a:ext cx="433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48" name="Line 8"/>
          <p:cNvSpPr>
            <a:spLocks noChangeShapeType="1"/>
          </p:cNvSpPr>
          <p:nvPr/>
        </p:nvSpPr>
        <p:spPr bwMode="auto">
          <a:xfrm>
            <a:off x="4876800" y="25908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49" name="Line 9"/>
          <p:cNvSpPr>
            <a:spLocks noChangeShapeType="1"/>
          </p:cNvSpPr>
          <p:nvPr/>
        </p:nvSpPr>
        <p:spPr bwMode="auto">
          <a:xfrm>
            <a:off x="4876800" y="3048000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381000" y="1752600"/>
            <a:ext cx="44196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 </a:t>
            </a:r>
            <a:r>
              <a:rPr lang="en-US" sz="2000" dirty="0" err="1"/>
              <a:t>mesin-mesin</a:t>
            </a:r>
            <a:endParaRPr lang="en-US" sz="2000" dirty="0"/>
          </a:p>
          <a:p>
            <a:pPr algn="ctr"/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pengganti</a:t>
            </a:r>
            <a:r>
              <a:rPr lang="en-US" sz="2000" dirty="0"/>
              <a:t> </a:t>
            </a:r>
          </a:p>
          <a:p>
            <a:pPr algn="ctr"/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mesin-mesin</a:t>
            </a:r>
            <a:r>
              <a:rPr lang="en-US" sz="2000" dirty="0"/>
              <a:t> 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361113" y="1909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6096000" y="2438400"/>
            <a:ext cx="168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Pengangguran</a:t>
            </a:r>
            <a:endParaRPr lang="en-US" dirty="0"/>
          </a:p>
        </p:txBody>
      </p:sp>
      <p:sp>
        <p:nvSpPr>
          <p:cNvPr id="6153" name="Text Box 14"/>
          <p:cNvSpPr txBox="1">
            <a:spLocks noChangeArrowheads="1"/>
          </p:cNvSpPr>
          <p:nvPr/>
        </p:nvSpPr>
        <p:spPr bwMode="auto">
          <a:xfrm>
            <a:off x="5715000" y="1371600"/>
            <a:ext cx="312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endParaRPr lang="en-US" dirty="0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6019800" y="2971800"/>
            <a:ext cx="225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Jeratan</a:t>
            </a:r>
            <a:r>
              <a:rPr lang="en-US" dirty="0"/>
              <a:t> </a:t>
            </a:r>
            <a:r>
              <a:rPr lang="en-US" dirty="0" err="1"/>
              <a:t>Lintah</a:t>
            </a:r>
            <a:r>
              <a:rPr lang="en-US" dirty="0"/>
              <a:t> </a:t>
            </a:r>
            <a:r>
              <a:rPr lang="en-US" dirty="0" err="1"/>
              <a:t>Darat</a:t>
            </a:r>
            <a:endParaRPr lang="en-US" dirty="0"/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029200" y="40386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/>
              <a:t>Buat</a:t>
            </a:r>
            <a:r>
              <a:rPr lang="en-US" dirty="0"/>
              <a:t> Usaha yang </a:t>
            </a:r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endParaRPr lang="en-US" dirty="0"/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4343400" y="5105400"/>
            <a:ext cx="480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Charles </a:t>
            </a:r>
            <a:r>
              <a:rPr lang="en-US" dirty="0" err="1"/>
              <a:t>Howart</a:t>
            </a:r>
            <a:r>
              <a:rPr lang="en-US" dirty="0"/>
              <a:t>, William King, Robert Owen + 28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temannya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u="sng" dirty="0"/>
              <a:t>Equitable </a:t>
            </a:r>
            <a:r>
              <a:rPr lang="en-US" u="sng" dirty="0" err="1"/>
              <a:t>Pionner</a:t>
            </a:r>
            <a:r>
              <a:rPr lang="en-US" u="sng" dirty="0"/>
              <a:t> of </a:t>
            </a:r>
            <a:r>
              <a:rPr lang="en-US" u="sng" dirty="0" err="1"/>
              <a:t>Rochdale</a:t>
            </a:r>
            <a:endParaRPr lang="en-US" u="sng" dirty="0"/>
          </a:p>
        </p:txBody>
      </p:sp>
      <p:sp>
        <p:nvSpPr>
          <p:cNvPr id="6160" name="AutoShape 21"/>
          <p:cNvSpPr>
            <a:spLocks noChangeArrowheads="1"/>
          </p:cNvSpPr>
          <p:nvPr/>
        </p:nvSpPr>
        <p:spPr bwMode="auto">
          <a:xfrm>
            <a:off x="1371600" y="3581401"/>
            <a:ext cx="647700" cy="609600"/>
          </a:xfrm>
          <a:prstGeom prst="downArrow">
            <a:avLst>
              <a:gd name="adj1" fmla="val 50000"/>
              <a:gd name="adj2" fmla="val 38909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61" name="Text Box 22"/>
          <p:cNvSpPr txBox="1">
            <a:spLocks noChangeArrowheads="1"/>
          </p:cNvSpPr>
          <p:nvPr/>
        </p:nvSpPr>
        <p:spPr bwMode="auto">
          <a:xfrm>
            <a:off x="685800" y="4419600"/>
            <a:ext cx="217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Di Kota </a:t>
            </a:r>
            <a:r>
              <a:rPr lang="en-US" b="1" dirty="0" err="1"/>
              <a:t>Rochdale</a:t>
            </a:r>
            <a:endParaRPr lang="en-US" b="1" dirty="0"/>
          </a:p>
          <a:p>
            <a:r>
              <a:rPr lang="en-US" b="1" dirty="0"/>
              <a:t>21 </a:t>
            </a:r>
            <a:r>
              <a:rPr lang="en-US" b="1" dirty="0" err="1"/>
              <a:t>Desember</a:t>
            </a:r>
            <a:r>
              <a:rPr lang="en-US" b="1" dirty="0"/>
              <a:t> 1844</a:t>
            </a:r>
          </a:p>
        </p:txBody>
      </p:sp>
      <p:sp>
        <p:nvSpPr>
          <p:cNvPr id="6162" name="Line 23"/>
          <p:cNvSpPr>
            <a:spLocks noChangeShapeType="1"/>
          </p:cNvSpPr>
          <p:nvPr/>
        </p:nvSpPr>
        <p:spPr bwMode="auto">
          <a:xfrm flipV="1">
            <a:off x="3124200" y="48006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4419600" y="1219200"/>
            <a:ext cx="381000" cy="3810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001000" cy="5568950"/>
          </a:xfrm>
        </p:spPr>
        <p:txBody>
          <a:bodyPr/>
          <a:lstStyle/>
          <a:p>
            <a:pPr algn="just" eaLnBrk="1" hangingPunct="1">
              <a:buNone/>
            </a:pPr>
            <a:r>
              <a:rPr lang="id-ID" sz="2000" b="1" u="sng" dirty="0" smtClean="0"/>
              <a:t>   Revolusi Industri di Inggris</a:t>
            </a:r>
            <a:r>
              <a:rPr lang="id-ID" sz="2000" dirty="0" smtClean="0"/>
              <a:t> pada abad ke-18 bagi kaum buruh  telah menimbulkan : </a:t>
            </a:r>
          </a:p>
          <a:p>
            <a:pPr algn="just" eaLnBrk="1" hangingPunct="1">
              <a:buNone/>
            </a:pPr>
            <a:endParaRPr lang="id-ID" sz="2000" dirty="0" smtClean="0"/>
          </a:p>
          <a:p>
            <a:pPr algn="just" eaLnBrk="1" hangingPunct="1">
              <a:buNone/>
            </a:pPr>
            <a:r>
              <a:rPr lang="id-ID" sz="2000" dirty="0" smtClean="0"/>
              <a:t>1.Pengusaha yang makin lama makin kaya dibanding buruh yang makin miskin.</a:t>
            </a:r>
          </a:p>
          <a:p>
            <a:pPr algn="just" eaLnBrk="1" hangingPunct="1">
              <a:buNone/>
            </a:pPr>
            <a:r>
              <a:rPr lang="id-ID" sz="2000" dirty="0" smtClean="0"/>
              <a:t>2.Pekerjaan buruh menjadi berat dan menjemukan.</a:t>
            </a:r>
          </a:p>
          <a:p>
            <a:pPr algn="just" eaLnBrk="1" hangingPunct="1">
              <a:buNone/>
            </a:pPr>
            <a:r>
              <a:rPr lang="id-ID" sz="2000" dirty="0" smtClean="0"/>
              <a:t>3.Penggunaan mesin-mesin akan mengurangi pekerjaan buruh. </a:t>
            </a:r>
          </a:p>
          <a:p>
            <a:pPr algn="just" eaLnBrk="1" hangingPunct="1">
              <a:buNone/>
            </a:pPr>
            <a:endParaRPr lang="id-ID" sz="2000" dirty="0" smtClean="0"/>
          </a:p>
          <a:p>
            <a:pPr algn="just" eaLnBrk="1" hangingPunct="1">
              <a:buNone/>
            </a:pPr>
            <a:r>
              <a:rPr lang="id-ID" sz="2000" dirty="0" smtClean="0"/>
              <a:t>	Revolusi Industri telah menginspirasikan lahirnya koperasi yang dicetuskan oleh Robert Owen (1830) seorang sosialis utopis, kemudian disusul gerakan-gerakan koperasi di kota Rochdale pada thn. 1844 yang dalam perkembangannya telah menjadi satu sistem sendiri dalam kehidupan ekonomi masyarakat.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865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id-ID" sz="3200" b="1" u="sng" dirty="0" smtClean="0"/>
              <a:t>Sejarah Robert Owen</a:t>
            </a:r>
          </a:p>
          <a:p>
            <a:pPr eaLnBrk="1" hangingPunct="1">
              <a:lnSpc>
                <a:spcPct val="80000"/>
              </a:lnSpc>
              <a:buNone/>
            </a:pPr>
            <a:endParaRPr lang="id-ID" sz="2000" b="1" u="sng" dirty="0" smtClean="0"/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Dilahirkan pada 1771 dari orangtua miskin.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Usia 9 thn keluar sekolah dan magang pada seorang pedagang kain.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Berkat keuletannya berhasil membeli sebuah pabrik di New Lanark dalam keadaan kotor. Setelah 1 tahun, berhasil mengubah lingkungan pabrik menjadi bersih.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Berhasil membatasi jam kerja buruh menjadi 10 – 11 jam dan meniadakan buruh anak di bawah usia  10 tahun.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Bagi kaum buruh dia dianggap pahlawan karena usahanya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Ia menganjurkan memberantas kemiskinan dengan megalihkan menjadi miskin produktif.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Untuk mewujudkan cita-citanya itu, ia menganjurkan didirikannya Villagge of Cooperation (Desa Gotong Royong) di mana 800 – 1200 orang petani dan buruh pabrik bekerja sama dalam suatu kesatuan yang mandiri.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i="1" dirty="0" smtClean="0"/>
              <a:t>Ia orang Inggris pertama yang  menggunakan istilah sosialisme dan dianggap sebagai pendiri Sosialisme Inggris.</a:t>
            </a:r>
          </a:p>
          <a:p>
            <a:pPr algn="just" eaLnBrk="1" hangingPunct="1">
              <a:lnSpc>
                <a:spcPct val="8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id-ID" sz="2000" dirty="0" smtClean="0"/>
              <a:t>Usaha tersebut kurang disambut masyarakat lingkungannya yang sudah menganut aliran </a:t>
            </a:r>
            <a:r>
              <a:rPr lang="id-ID" sz="2000" i="1" dirty="0" smtClean="0"/>
              <a:t>laissez faire</a:t>
            </a:r>
            <a:r>
              <a:rPr lang="id-ID" sz="2000" dirty="0" smtClean="0"/>
              <a:t> (kapitalis).  </a:t>
            </a:r>
            <a:endParaRPr lang="en-GB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2767</TotalTime>
  <Words>887</Words>
  <Application>Microsoft Office PowerPoint</Application>
  <PresentationFormat>On-screen Show (4:3)</PresentationFormat>
  <Paragraphs>188</Paragraphs>
  <Slides>36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Aspect</vt:lpstr>
      <vt:lpstr>1_Aspect</vt:lpstr>
      <vt:lpstr>Slide 1</vt:lpstr>
      <vt:lpstr>KOMPONEN PENILAIAN</vt:lpstr>
      <vt:lpstr>SILABUS</vt:lpstr>
      <vt:lpstr>   DAFTAR PUSTAKA</vt:lpstr>
      <vt:lpstr>STANDAR KOMPETENSI</vt:lpstr>
      <vt:lpstr>SEJARAH KOPERASI</vt:lpstr>
      <vt:lpstr>Slide 7</vt:lpstr>
      <vt:lpstr>Slide 8</vt:lpstr>
      <vt:lpstr>Slide 9</vt:lpstr>
      <vt:lpstr>  Koperasi Rochdale (Inggris)</vt:lpstr>
      <vt:lpstr>Slide 11</vt:lpstr>
      <vt:lpstr>Sejarah Koperasi di Jerman</vt:lpstr>
      <vt:lpstr>SEJARAH KOPERASI INDONESIA</vt:lpstr>
      <vt:lpstr>Slide 14</vt:lpstr>
      <vt:lpstr>Sejarah Perkembangan Koperasi di Indonesia</vt:lpstr>
      <vt:lpstr>Slide 16</vt:lpstr>
      <vt:lpstr>KARAKTERISTIK KOPERASI</vt:lpstr>
      <vt:lpstr>Slide 18</vt:lpstr>
      <vt:lpstr>Slide 19</vt:lpstr>
      <vt:lpstr>PENGERTIAN KOPERASI</vt:lpstr>
      <vt:lpstr>Karakteristik Koperasi</vt:lpstr>
      <vt:lpstr>Prinsip-prinsip Koperasi</vt:lpstr>
      <vt:lpstr>Slide 23</vt:lpstr>
      <vt:lpstr>Jenis Koperasi</vt:lpstr>
      <vt:lpstr>Koperasi Simpan Pinjam </vt:lpstr>
      <vt:lpstr>Koperasi Konsumen </vt:lpstr>
      <vt:lpstr>Koperasi Pemasaran </vt:lpstr>
      <vt:lpstr>Koperasi Produsen</vt:lpstr>
      <vt:lpstr>Ekuitas Koperasi</vt:lpstr>
      <vt:lpstr>Modal Anggota</vt:lpstr>
      <vt:lpstr>Slide 31</vt:lpstr>
      <vt:lpstr>Modal Sumbangan </vt:lpstr>
      <vt:lpstr>Modal Penyertaan </vt:lpstr>
      <vt:lpstr>Cadangan</vt:lpstr>
      <vt:lpstr> SHU </vt:lpstr>
      <vt:lpstr>THANK YOU</vt:lpstr>
    </vt:vector>
  </TitlesOfParts>
  <Company>JOGJA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acer</cp:lastModifiedBy>
  <cp:revision>493</cp:revision>
  <dcterms:created xsi:type="dcterms:W3CDTF">2009-09-10T15:25:51Z</dcterms:created>
  <dcterms:modified xsi:type="dcterms:W3CDTF">2017-09-04T21:26:52Z</dcterms:modified>
</cp:coreProperties>
</file>